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4" r:id="rId4"/>
    <p:sldId id="273" r:id="rId5"/>
    <p:sldId id="275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4613B"/>
    <a:srgbClr val="0D49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42A4F-3E7A-4FDC-95E4-1AFCCB90925D}" type="datetimeFigureOut">
              <a:rPr lang="en-US" smtClean="0"/>
              <a:t>09/09/2025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8AF03-A387-4BDF-8025-630152054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890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42A4F-3E7A-4FDC-95E4-1AFCCB90925D}" type="datetimeFigureOut">
              <a:rPr lang="en-US" smtClean="0"/>
              <a:t>09/09/2025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8AF03-A387-4BDF-8025-630152054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701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42A4F-3E7A-4FDC-95E4-1AFCCB90925D}" type="datetimeFigureOut">
              <a:rPr lang="en-US" smtClean="0"/>
              <a:t>09/09/2025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8AF03-A387-4BDF-8025-630152054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718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42A4F-3E7A-4FDC-95E4-1AFCCB90925D}" type="datetimeFigureOut">
              <a:rPr lang="en-US" smtClean="0"/>
              <a:t>09/09/2025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8AF03-A387-4BDF-8025-630152054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989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42A4F-3E7A-4FDC-95E4-1AFCCB90925D}" type="datetimeFigureOut">
              <a:rPr lang="en-US" smtClean="0"/>
              <a:t>09/09/2025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8AF03-A387-4BDF-8025-630152054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070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42A4F-3E7A-4FDC-95E4-1AFCCB90925D}" type="datetimeFigureOut">
              <a:rPr lang="en-US" smtClean="0"/>
              <a:t>09/09/2025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D8AF03-A387-4BDF-8025-630152054E7F}" type="slidenum">
              <a:rPr lang="en-US" smtClean="0"/>
              <a:t>‹#›</a:t>
            </a:fld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0" y="6244045"/>
            <a:ext cx="3581400" cy="617401"/>
            <a:chOff x="0" y="5800453"/>
            <a:chExt cx="5294812" cy="1040674"/>
          </a:xfrm>
        </p:grpSpPr>
        <p:sp>
          <p:nvSpPr>
            <p:cNvPr id="8" name="Right Triangle 7"/>
            <p:cNvSpPr/>
            <p:nvPr userDrawn="1"/>
          </p:nvSpPr>
          <p:spPr>
            <a:xfrm>
              <a:off x="0" y="5800453"/>
              <a:ext cx="5294812" cy="1040674"/>
            </a:xfrm>
            <a:prstGeom prst="rtTriangle">
              <a:avLst/>
            </a:prstGeom>
            <a:solidFill>
              <a:srgbClr val="0D49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" name="Right Triangle 8"/>
            <p:cNvSpPr/>
            <p:nvPr userDrawn="1"/>
          </p:nvSpPr>
          <p:spPr>
            <a:xfrm>
              <a:off x="0" y="6063399"/>
              <a:ext cx="5294812" cy="777728"/>
            </a:xfrm>
            <a:prstGeom prst="rtTriangle">
              <a:avLst/>
            </a:prstGeom>
            <a:solidFill>
              <a:srgbClr val="8461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8" y="77788"/>
            <a:ext cx="1623271" cy="702628"/>
          </a:xfrm>
          <a:prstGeom prst="rect">
            <a:avLst/>
          </a:prstGeom>
        </p:spPr>
      </p:pic>
      <p:cxnSp>
        <p:nvCxnSpPr>
          <p:cNvPr id="14" name="Straight Connector 13"/>
          <p:cNvCxnSpPr/>
          <p:nvPr userDrawn="1"/>
        </p:nvCxnSpPr>
        <p:spPr>
          <a:xfrm flipV="1">
            <a:off x="11287760" y="6138123"/>
            <a:ext cx="886460" cy="702051"/>
          </a:xfrm>
          <a:prstGeom prst="line">
            <a:avLst/>
          </a:prstGeom>
          <a:ln w="38100">
            <a:solidFill>
              <a:srgbClr val="0E4A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V="1">
            <a:off x="11374120" y="6203658"/>
            <a:ext cx="820058" cy="649462"/>
          </a:xfrm>
          <a:prstGeom prst="line">
            <a:avLst/>
          </a:prstGeom>
          <a:ln w="38100">
            <a:solidFill>
              <a:srgbClr val="8461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 userDrawn="1"/>
        </p:nvGrpSpPr>
        <p:grpSpPr>
          <a:xfrm rot="10800000">
            <a:off x="8612778" y="0"/>
            <a:ext cx="3581400" cy="617401"/>
            <a:chOff x="0" y="5800453"/>
            <a:chExt cx="5294812" cy="1040674"/>
          </a:xfrm>
        </p:grpSpPr>
        <p:sp>
          <p:nvSpPr>
            <p:cNvPr id="19" name="Right Triangle 18"/>
            <p:cNvSpPr/>
            <p:nvPr userDrawn="1"/>
          </p:nvSpPr>
          <p:spPr>
            <a:xfrm>
              <a:off x="0" y="5800453"/>
              <a:ext cx="5294812" cy="1040674"/>
            </a:xfrm>
            <a:prstGeom prst="rtTriangle">
              <a:avLst/>
            </a:prstGeom>
            <a:solidFill>
              <a:srgbClr val="0D49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20" name="Right Triangle 19"/>
            <p:cNvSpPr/>
            <p:nvPr userDrawn="1"/>
          </p:nvSpPr>
          <p:spPr>
            <a:xfrm>
              <a:off x="0" y="6063399"/>
              <a:ext cx="5294812" cy="777728"/>
            </a:xfrm>
            <a:prstGeom prst="rtTriangle">
              <a:avLst/>
            </a:prstGeom>
            <a:solidFill>
              <a:srgbClr val="8461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3667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3152" y="2806065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sz="2700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TRAINING SESSIONS HELD ON GENDER </a:t>
            </a:r>
            <a:r>
              <a:rPr lang="en-US" sz="2700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SENSITIVITY</a:t>
            </a:r>
            <a:r>
              <a:rPr lang="en-US" sz="2700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700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dirty="0" smtClean="0">
                <a:solidFill>
                  <a:srgbClr val="84613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August </a:t>
            </a:r>
            <a:r>
              <a:rPr lang="en-US" sz="3100" dirty="0" smtClean="0">
                <a:solidFill>
                  <a:srgbClr val="84613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29 – August 30, </a:t>
            </a:r>
            <a:r>
              <a:rPr lang="en-US" sz="3100" dirty="0" smtClean="0">
                <a:solidFill>
                  <a:srgbClr val="84613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2025</a:t>
            </a:r>
            <a:br>
              <a:rPr lang="en-US" sz="3100" dirty="0" smtClean="0">
                <a:solidFill>
                  <a:srgbClr val="84613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sz="3600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b="0" dirty="0">
                <a:solidFill>
                  <a:srgbClr val="0D49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Training sessions were conducted </a:t>
            </a:r>
            <a:r>
              <a:rPr lang="en-US" sz="2200" b="0" dirty="0" smtClean="0">
                <a:solidFill>
                  <a:srgbClr val="0D49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Sindh Bank Training Center, Lahore </a:t>
            </a:r>
            <a:r>
              <a:rPr lang="en-US" sz="2200" b="0" dirty="0">
                <a:solidFill>
                  <a:srgbClr val="0D49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Gender </a:t>
            </a:r>
            <a:r>
              <a:rPr lang="en-US" sz="2200" b="0" dirty="0" smtClean="0">
                <a:solidFill>
                  <a:srgbClr val="0D49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Sensitivity by </a:t>
            </a:r>
            <a:r>
              <a:rPr lang="en-US" sz="2200" b="0" dirty="0">
                <a:solidFill>
                  <a:srgbClr val="0D49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Facilitator, Mr. Sohail Muhammed Ali from TAO of Leadership. He </a:t>
            </a:r>
            <a:r>
              <a:rPr lang="en-US" sz="2200" b="0" dirty="0" smtClean="0">
                <a:solidFill>
                  <a:srgbClr val="0D49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conducted 4 </a:t>
            </a:r>
            <a:r>
              <a:rPr lang="en-US" sz="2200" b="0" dirty="0">
                <a:solidFill>
                  <a:srgbClr val="0D49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sessions starting </a:t>
            </a:r>
            <a:r>
              <a:rPr lang="en-US" sz="2200" b="0" dirty="0" smtClean="0">
                <a:solidFill>
                  <a:srgbClr val="0D49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August 29, </a:t>
            </a:r>
            <a:r>
              <a:rPr lang="en-US" sz="2200" b="0" dirty="0">
                <a:solidFill>
                  <a:srgbClr val="0D49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till August </a:t>
            </a:r>
            <a:r>
              <a:rPr lang="en-US" sz="2200" b="0" dirty="0" smtClean="0">
                <a:solidFill>
                  <a:srgbClr val="0D49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30, </a:t>
            </a:r>
            <a:r>
              <a:rPr lang="en-US" sz="2200" b="0" dirty="0">
                <a:solidFill>
                  <a:srgbClr val="0D49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and appx </a:t>
            </a:r>
            <a:r>
              <a:rPr lang="en-US" sz="2200" b="0" dirty="0" smtClean="0">
                <a:solidFill>
                  <a:srgbClr val="0D49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175 employees </a:t>
            </a:r>
            <a:r>
              <a:rPr lang="en-US" sz="2200" b="0" dirty="0">
                <a:solidFill>
                  <a:srgbClr val="0D49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were trained from </a:t>
            </a:r>
            <a:r>
              <a:rPr lang="en-US" sz="2200" b="0" dirty="0" smtClean="0">
                <a:solidFill>
                  <a:srgbClr val="0D49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Lahore Branches</a:t>
            </a:r>
            <a:r>
              <a:rPr lang="en-US" sz="2000" b="0" dirty="0" smtClean="0">
                <a:solidFill>
                  <a:srgbClr val="0D49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b="0" dirty="0">
                <a:solidFill>
                  <a:srgbClr val="0D49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b="0" dirty="0">
                <a:solidFill>
                  <a:srgbClr val="0D49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b="0" u="sng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46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3572" y="1806797"/>
            <a:ext cx="550095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TRAINING DAY 1 </a:t>
            </a:r>
            <a:r>
              <a:rPr lang="en-US" sz="2800" b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SESSION 1</a:t>
            </a:r>
            <a:endParaRPr lang="en-US" sz="2800" b="1" u="sng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Date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b="1" dirty="0" smtClean="0">
                <a:solidFill>
                  <a:srgbClr val="8461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August 29, 2025</a:t>
            </a:r>
            <a:endParaRPr lang="en-US" sz="2000" b="1" dirty="0" smtClean="0">
              <a:solidFill>
                <a:srgbClr val="8461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 Participants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smtClean="0">
                <a:solidFill>
                  <a:srgbClr val="8461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</a:t>
            </a:r>
            <a:endParaRPr lang="en-US" sz="2400" b="1" dirty="0">
              <a:solidFill>
                <a:srgbClr val="8461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951A2856-AF1D-4248-A724-1796BC31886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435" y="1097280"/>
            <a:ext cx="4793159" cy="4582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240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3572" y="1806797"/>
            <a:ext cx="550095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TRAINING DAY 1 </a:t>
            </a:r>
            <a:r>
              <a:rPr lang="en-US" sz="2800" b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SESSION 2</a:t>
            </a:r>
            <a:endParaRPr lang="en-US" sz="2800" b="1" u="sng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Date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b="1" dirty="0" smtClean="0">
                <a:solidFill>
                  <a:srgbClr val="8461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August 29, 2025</a:t>
            </a:r>
            <a:endParaRPr lang="en-US" sz="2000" b="1" dirty="0" smtClean="0">
              <a:solidFill>
                <a:srgbClr val="8461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 Participants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smtClean="0">
                <a:solidFill>
                  <a:srgbClr val="8461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endParaRPr lang="en-US" sz="2400" b="1" dirty="0">
              <a:solidFill>
                <a:srgbClr val="8461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2CCB51E3-2BF2-4F0E-8A18-FE5836F7F46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042" y="1312810"/>
            <a:ext cx="4666593" cy="4386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167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6943" y="1900364"/>
            <a:ext cx="60591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TRAINING DAY </a:t>
            </a:r>
            <a:r>
              <a:rPr lang="en-US" sz="2800" b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– SESSION 1 </a:t>
            </a:r>
            <a:endParaRPr lang="en-US" sz="2800" b="1" u="sng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Date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b="1" dirty="0" smtClean="0">
                <a:solidFill>
                  <a:srgbClr val="8461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August 30, 2025</a:t>
            </a:r>
            <a:endParaRPr lang="en-US" sz="2000" b="1" dirty="0" smtClean="0">
              <a:solidFill>
                <a:srgbClr val="8461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 Participants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smtClean="0">
                <a:solidFill>
                  <a:srgbClr val="8461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</a:t>
            </a:r>
            <a:endParaRPr lang="en-US" sz="2400" b="1" dirty="0" smtClean="0">
              <a:solidFill>
                <a:srgbClr val="8461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E399A084-1302-45C4-939D-CC827DC5351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324" y="1545573"/>
            <a:ext cx="4897822" cy="444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999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87A2E44C-05B3-4225-B53E-F1475C007EB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465" y="1419550"/>
            <a:ext cx="4626217" cy="450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86465" y="2132434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TRAINING DAY 2 – SESSION </a:t>
            </a:r>
            <a:r>
              <a:rPr lang="en-US" sz="2800" b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endParaRPr lang="en-US" sz="2800" b="1" u="sng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Date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b="1" dirty="0">
                <a:solidFill>
                  <a:srgbClr val="8461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August 30, 2025</a:t>
            </a:r>
            <a:endParaRPr lang="en-US" sz="2000" b="1" dirty="0">
              <a:solidFill>
                <a:srgbClr val="8461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of Participants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smtClean="0">
                <a:solidFill>
                  <a:srgbClr val="8461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  <a:endParaRPr lang="en-US" sz="2400" b="1" dirty="0">
              <a:solidFill>
                <a:srgbClr val="8461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50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1017</TotalTime>
  <Words>141</Words>
  <Application>Microsoft Office PowerPoint</Application>
  <PresentationFormat>Widescreen</PresentationFormat>
  <Paragraphs>21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TRAINING SESSIONS HELD ON GENDER SENSITIVITY   August 29 – August 30, 2025  Training sessions were conducted at Sindh Bank Training Center, Lahore on Gender Sensitivity by the Facilitator, Mr. Sohail Muhammed Ali from TAO of Leadership. He conducted 4 sessions starting from August 29, 2025 till August 30, 2025 and appx 175 employees were trained from the Lahore Branches.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Ata Hussain</dc:creator>
  <cp:lastModifiedBy>Araiz Ahmed Khan/Marketing Div/Head Office/Sindh Bank</cp:lastModifiedBy>
  <cp:revision>61</cp:revision>
  <dcterms:created xsi:type="dcterms:W3CDTF">2022-01-21T13:44:30Z</dcterms:created>
  <dcterms:modified xsi:type="dcterms:W3CDTF">2025-09-09T06:43:59Z</dcterms:modified>
</cp:coreProperties>
</file>