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4927"/>
    <a:srgbClr val="846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3AB42A4F-3E7A-4FDC-95E4-1AFCCB90925D}" type="datetimeFigureOut">
              <a:rPr lang="en-US" smtClean="0"/>
              <a:t>02/03/2026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889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42A4F-3E7A-4FDC-95E4-1AFCCB90925D}" type="datetimeFigureOut">
              <a:rPr lang="en-US" smtClean="0"/>
              <a:t>02/03/2026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17567018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AB42A4F-3E7A-4FDC-95E4-1AFCCB90925D}" type="datetimeFigureOut">
              <a:rPr lang="en-US" smtClean="0"/>
              <a:t>02/03/2026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611718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B42A4F-3E7A-4FDC-95E4-1AFCCB90925D}" type="datetimeFigureOut">
              <a:rPr lang="en-US" smtClean="0"/>
              <a:t>02/03/2026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498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42A4F-3E7A-4FDC-95E4-1AFCCB90925D}" type="datetimeFigureOut">
              <a:rPr lang="en-US" smtClean="0"/>
              <a:t>02/03/2026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24210700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42A4F-3E7A-4FDC-95E4-1AFCCB90925D}" type="datetimeFigureOut">
              <a:rPr lang="en-US" smtClean="0"/>
              <a:t>02/03/2026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8AF03-A387-4BDF-8025-630152054E7F}" type="slidenum">
              <a:rPr lang="en-US" smtClean="0"/>
              <a:t>‹#›</a:t>
            </a:fld>
            <a:endParaRPr lang="en-US"/>
          </a:p>
        </p:txBody>
      </p:sp>
      <p:grpSp>
        <p:nvGrpSpPr>
          <p:cNvPr id="17" name="Group 16"/>
          <p:cNvGrpSpPr/>
          <p:nvPr userDrawn="1"/>
        </p:nvGrpSpPr>
        <p:grpSpPr>
          <a:xfrm>
            <a:off x="0" y="6244045"/>
            <a:ext cx="3581400" cy="617401"/>
            <a:chOff x="0" y="5800453"/>
            <a:chExt cx="5294812" cy="1040674"/>
          </a:xfrm>
        </p:grpSpPr>
        <p:sp>
          <p:nvSpPr>
            <p:cNvPr id="8" name="Right Triangle 7"/>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9" name="Right Triangle 8"/>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2478" y="77788"/>
            <a:ext cx="1623271" cy="702628"/>
          </a:xfrm>
          <a:prstGeom prst="rect">
            <a:avLst/>
          </a:prstGeom>
        </p:spPr>
      </p:pic>
      <p:cxnSp>
        <p:nvCxnSpPr>
          <p:cNvPr id="14" name="Straight Connector 13"/>
          <p:cNvCxnSpPr/>
          <p:nvPr userDrawn="1"/>
        </p:nvCxnSpPr>
        <p:spPr>
          <a:xfrm flipV="1">
            <a:off x="11287760" y="6138123"/>
            <a:ext cx="886460" cy="702051"/>
          </a:xfrm>
          <a:prstGeom prst="line">
            <a:avLst/>
          </a:prstGeom>
          <a:ln w="38100">
            <a:solidFill>
              <a:srgbClr val="0E4A28"/>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1374120" y="6203658"/>
            <a:ext cx="820058" cy="649462"/>
          </a:xfrm>
          <a:prstGeom prst="line">
            <a:avLst/>
          </a:prstGeom>
          <a:ln w="38100">
            <a:solidFill>
              <a:srgbClr val="84613B"/>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userDrawn="1"/>
        </p:nvGrpSpPr>
        <p:grpSpPr>
          <a:xfrm rot="10800000">
            <a:off x="8612778" y="0"/>
            <a:ext cx="3581400" cy="617401"/>
            <a:chOff x="0" y="5800453"/>
            <a:chExt cx="5294812" cy="1040674"/>
          </a:xfrm>
        </p:grpSpPr>
        <p:sp>
          <p:nvSpPr>
            <p:cNvPr id="19" name="Right Triangle 18"/>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20" name="Right Triangle 19"/>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spTree>
    <p:extLst>
      <p:ext uri="{BB962C8B-B14F-4D97-AF65-F5344CB8AC3E}">
        <p14:creationId xmlns:p14="http://schemas.microsoft.com/office/powerpoint/2010/main" val="4093667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3152" y="2806065"/>
            <a:ext cx="9144000" cy="2387600"/>
          </a:xfrm>
        </p:spPr>
        <p:txBody>
          <a:bodyPr>
            <a:normAutofit fontScale="90000"/>
          </a:bodyPr>
          <a:lstStyle/>
          <a:p>
            <a: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t>TRAINING SESSIONS HELD ON GENDER SENSITIVITY</a:t>
            </a:r>
            <a:b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100" dirty="0" smtClean="0">
                <a:solidFill>
                  <a:srgbClr val="84613B"/>
                </a:solidFill>
                <a:latin typeface="Times New Roman" panose="02020603050405020304" pitchFamily="18" charset="0"/>
                <a:ea typeface="+mn-ea"/>
                <a:cs typeface="Times New Roman" panose="02020603050405020304" pitchFamily="18" charset="0"/>
              </a:rPr>
              <a:t>February 02 </a:t>
            </a:r>
            <a:r>
              <a:rPr lang="en-US" sz="3100" dirty="0" smtClean="0">
                <a:solidFill>
                  <a:srgbClr val="84613B"/>
                </a:solidFill>
                <a:latin typeface="Times New Roman" panose="02020603050405020304" pitchFamily="18" charset="0"/>
                <a:ea typeface="+mn-ea"/>
                <a:cs typeface="Times New Roman" panose="02020603050405020304" pitchFamily="18" charset="0"/>
              </a:rPr>
              <a:t>– </a:t>
            </a:r>
            <a:r>
              <a:rPr lang="en-US" sz="3100" dirty="0" smtClean="0">
                <a:solidFill>
                  <a:srgbClr val="84613B"/>
                </a:solidFill>
                <a:latin typeface="Times New Roman" panose="02020603050405020304" pitchFamily="18" charset="0"/>
                <a:ea typeface="+mn-ea"/>
                <a:cs typeface="Times New Roman" panose="02020603050405020304" pitchFamily="18" charset="0"/>
              </a:rPr>
              <a:t>February 03</a:t>
            </a:r>
            <a:r>
              <a:rPr lang="en-US" sz="3100" dirty="0" smtClean="0">
                <a:solidFill>
                  <a:srgbClr val="84613B"/>
                </a:solidFill>
                <a:latin typeface="Times New Roman" panose="02020603050405020304" pitchFamily="18" charset="0"/>
                <a:ea typeface="+mn-ea"/>
                <a:cs typeface="Times New Roman" panose="02020603050405020304" pitchFamily="18" charset="0"/>
              </a:rPr>
              <a:t>, 2026</a:t>
            </a:r>
            <a:r>
              <a:rPr lang="en-US" sz="3100" dirty="0" smtClean="0">
                <a:solidFill>
                  <a:srgbClr val="84613B"/>
                </a:solidFill>
                <a:latin typeface="Times New Roman" panose="02020603050405020304" pitchFamily="18" charset="0"/>
                <a:ea typeface="+mn-ea"/>
                <a:cs typeface="Times New Roman" panose="02020603050405020304" pitchFamily="18" charset="0"/>
              </a:rPr>
              <a:t/>
            </a:r>
            <a:br>
              <a:rPr lang="en-US" sz="3100" dirty="0" smtClean="0">
                <a:solidFill>
                  <a:srgbClr val="84613B"/>
                </a:solidFill>
                <a:latin typeface="Times New Roman" panose="02020603050405020304" pitchFamily="18" charset="0"/>
                <a:ea typeface="+mn-ea"/>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2000" dirty="0">
                <a:solidFill>
                  <a:srgbClr val="0D4927"/>
                </a:solidFill>
                <a:latin typeface="Times New Roman" panose="02020603050405020304" pitchFamily="18" charset="0"/>
                <a:cs typeface="Times New Roman" panose="02020603050405020304" pitchFamily="18" charset="0"/>
              </a:rPr>
              <a:t>Online training sessions on Gender Sensitivity were conducted on February 2 </a:t>
            </a:r>
            <a:r>
              <a:rPr lang="en-US" sz="2000" dirty="0" smtClean="0">
                <a:solidFill>
                  <a:srgbClr val="0D4927"/>
                </a:solidFill>
                <a:latin typeface="Times New Roman" panose="02020603050405020304" pitchFamily="18" charset="0"/>
                <a:cs typeface="Times New Roman" panose="02020603050405020304" pitchFamily="18" charset="0"/>
              </a:rPr>
              <a:t>and </a:t>
            </a:r>
            <a:r>
              <a:rPr lang="en-US" sz="2000" dirty="0">
                <a:solidFill>
                  <a:srgbClr val="0D4927"/>
                </a:solidFill>
                <a:latin typeface="Times New Roman" panose="02020603050405020304" pitchFamily="18" charset="0"/>
                <a:cs typeface="Times New Roman" panose="02020603050405020304" pitchFamily="18" charset="0"/>
              </a:rPr>
              <a:t>3, 2026. The sessions were facilitated by Mr. Sohail Muhammad Ali from TAO of Leadership, who delivered comprehensive insights on fostering an inclusive and respectful workplace </a:t>
            </a:r>
            <a:r>
              <a:rPr lang="en-US" sz="2000" dirty="0" smtClean="0">
                <a:solidFill>
                  <a:srgbClr val="0D4927"/>
                </a:solidFill>
                <a:latin typeface="Times New Roman" panose="02020603050405020304" pitchFamily="18" charset="0"/>
                <a:cs typeface="Times New Roman" panose="02020603050405020304" pitchFamily="18" charset="0"/>
              </a:rPr>
              <a:t>environment. The </a:t>
            </a:r>
            <a:r>
              <a:rPr lang="en-US" sz="2000" dirty="0">
                <a:solidFill>
                  <a:srgbClr val="0D4927"/>
                </a:solidFill>
                <a:latin typeface="Times New Roman" panose="02020603050405020304" pitchFamily="18" charset="0"/>
                <a:cs typeface="Times New Roman" panose="02020603050405020304" pitchFamily="18" charset="0"/>
              </a:rPr>
              <a:t>training aimed to enhance awareness and understanding of gender-related issues, promote positive workplace behaviors, and encourage a culture of mutual respect. Approximately 115 employees </a:t>
            </a:r>
            <a:r>
              <a:rPr lang="en-US" sz="2000" dirty="0" smtClean="0">
                <a:solidFill>
                  <a:srgbClr val="0D4927"/>
                </a:solidFill>
                <a:latin typeface="Times New Roman" panose="02020603050405020304" pitchFamily="18" charset="0"/>
                <a:cs typeface="Times New Roman" panose="02020603050405020304" pitchFamily="18" charset="0"/>
              </a:rPr>
              <a:t>were trained from </a:t>
            </a:r>
            <a:r>
              <a:rPr lang="en-US" sz="2000" dirty="0">
                <a:solidFill>
                  <a:srgbClr val="0D4927"/>
                </a:solidFill>
                <a:latin typeface="Times New Roman" panose="02020603050405020304" pitchFamily="18" charset="0"/>
                <a:cs typeface="Times New Roman" panose="02020603050405020304" pitchFamily="18" charset="0"/>
              </a:rPr>
              <a:t>the Sindh </a:t>
            </a:r>
            <a:r>
              <a:rPr lang="en-US" sz="2000" dirty="0" smtClean="0">
                <a:solidFill>
                  <a:srgbClr val="0D4927"/>
                </a:solidFill>
                <a:latin typeface="Times New Roman" panose="02020603050405020304" pitchFamily="18" charset="0"/>
                <a:cs typeface="Times New Roman" panose="02020603050405020304" pitchFamily="18" charset="0"/>
              </a:rPr>
              <a:t>region.</a:t>
            </a:r>
            <a:r>
              <a:rPr lang="en-US" sz="2000" dirty="0"/>
              <a:t/>
            </a:r>
            <a:br>
              <a:rPr lang="en-US" sz="2000" dirty="0"/>
            </a:br>
            <a:r>
              <a:rPr lang="en-US" sz="2000" b="0" dirty="0">
                <a:solidFill>
                  <a:srgbClr val="0D4927"/>
                </a:solidFill>
                <a:latin typeface="Times New Roman" panose="02020603050405020304" pitchFamily="18" charset="0"/>
                <a:cs typeface="Times New Roman" panose="02020603050405020304" pitchFamily="18" charset="0"/>
              </a:rPr>
              <a:t/>
            </a:r>
            <a:br>
              <a:rPr lang="en-US" sz="2000" b="0" dirty="0">
                <a:solidFill>
                  <a:srgbClr val="0D4927"/>
                </a:solidFill>
                <a:latin typeface="Times New Roman" panose="02020603050405020304" pitchFamily="18" charset="0"/>
                <a:cs typeface="Times New Roman" panose="02020603050405020304" pitchFamily="18" charset="0"/>
              </a:rPr>
            </a:br>
            <a:endParaRPr lang="en-US" sz="2000" b="0" u="sng" dirty="0">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9464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767103" y="2321804"/>
            <a:ext cx="5500958" cy="2000548"/>
          </a:xfrm>
          <a:prstGeom prst="rect">
            <a:avLst/>
          </a:prstGeom>
          <a:noFill/>
        </p:spPr>
        <p:txBody>
          <a:bodyPr wrap="square" rtlCol="0">
            <a:spAutoFit/>
          </a:bodyPr>
          <a:lstStyle/>
          <a:p>
            <a:r>
              <a:rPr lang="en-US" sz="2800" b="1" u="sng" dirty="0">
                <a:solidFill>
                  <a:schemeClr val="accent6">
                    <a:lumMod val="50000"/>
                  </a:schemeClr>
                </a:solidFill>
                <a:latin typeface="Times New Roman" panose="02020603050405020304" pitchFamily="18" charset="0"/>
                <a:cs typeface="Times New Roman" panose="02020603050405020304" pitchFamily="18" charset="0"/>
              </a:rPr>
              <a:t>TRAINING DAY 1 </a:t>
            </a:r>
          </a:p>
          <a:p>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Date</a:t>
            </a:r>
            <a:r>
              <a:rPr lang="en-US" sz="2000" b="1" dirty="0" smtClean="0">
                <a:latin typeface="Times New Roman" panose="02020603050405020304" pitchFamily="18" charset="0"/>
                <a:cs typeface="Times New Roman" panose="02020603050405020304" pitchFamily="18" charset="0"/>
              </a:rPr>
              <a:t> : </a:t>
            </a:r>
            <a:r>
              <a:rPr lang="en-US" sz="2400" b="1" dirty="0">
                <a:solidFill>
                  <a:srgbClr val="84613B"/>
                </a:solidFill>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February 02</a:t>
            </a:r>
            <a:r>
              <a:rPr lang="en-US" sz="2400" b="1" dirty="0" smtClean="0">
                <a:solidFill>
                  <a:srgbClr val="84613B"/>
                </a:solidFill>
                <a:latin typeface="Times New Roman" panose="02020603050405020304" pitchFamily="18" charset="0"/>
                <a:cs typeface="Times New Roman" panose="02020603050405020304" pitchFamily="18" charset="0"/>
              </a:rPr>
              <a:t>, 2026</a:t>
            </a:r>
            <a:endParaRPr lang="en-US" sz="2000" b="1" dirty="0" smtClean="0">
              <a:solidFill>
                <a:srgbClr val="84613B"/>
              </a:solidFill>
              <a:latin typeface="Times New Roman" panose="02020603050405020304" pitchFamily="18" charset="0"/>
              <a:cs typeface="Times New Roman" panose="02020603050405020304" pitchFamily="18" charset="0"/>
            </a:endParaRPr>
          </a:p>
          <a:p>
            <a:endParaRPr lang="en-US" sz="2400" b="1" dirty="0" smtClean="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No </a:t>
            </a:r>
            <a:r>
              <a:rPr lang="en-US" sz="2400" b="1" dirty="0">
                <a:solidFill>
                  <a:schemeClr val="accent6">
                    <a:lumMod val="50000"/>
                  </a:schemeClr>
                </a:solidFill>
                <a:latin typeface="Times New Roman" panose="02020603050405020304" pitchFamily="18" charset="0"/>
                <a:cs typeface="Times New Roman" panose="02020603050405020304" pitchFamily="18" charset="0"/>
              </a:rPr>
              <a:t>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f Participants </a:t>
            </a:r>
            <a:r>
              <a:rPr lang="en-US" sz="2000" b="1" dirty="0" smtClean="0">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59</a:t>
            </a:r>
            <a:endParaRPr lang="en-US" sz="2400" b="1" dirty="0">
              <a:solidFill>
                <a:srgbClr val="84613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401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03738" y="2437418"/>
            <a:ext cx="5500958" cy="2000548"/>
          </a:xfrm>
          <a:prstGeom prst="rect">
            <a:avLst/>
          </a:prstGeom>
          <a:noFill/>
        </p:spPr>
        <p:txBody>
          <a:bodyPr wrap="square" rtlCol="0">
            <a:spAutoFit/>
          </a:bodyPr>
          <a:lstStyle/>
          <a:p>
            <a:r>
              <a:rPr lang="en-US" sz="2800" b="1" u="sng" dirty="0">
                <a:solidFill>
                  <a:schemeClr val="accent6">
                    <a:lumMod val="50000"/>
                  </a:schemeClr>
                </a:solidFill>
                <a:latin typeface="Times New Roman" panose="02020603050405020304" pitchFamily="18" charset="0"/>
                <a:cs typeface="Times New Roman" panose="02020603050405020304" pitchFamily="18" charset="0"/>
              </a:rPr>
              <a:t>TRAINING DAY </a:t>
            </a:r>
            <a:r>
              <a:rPr lang="en-US" sz="2800" b="1" u="sng" dirty="0">
                <a:solidFill>
                  <a:schemeClr val="accent6">
                    <a:lumMod val="50000"/>
                  </a:schemeClr>
                </a:solidFill>
                <a:latin typeface="Times New Roman" panose="02020603050405020304" pitchFamily="18" charset="0"/>
                <a:cs typeface="Times New Roman" panose="02020603050405020304" pitchFamily="18" charset="0"/>
              </a:rPr>
              <a:t>2</a:t>
            </a:r>
            <a:endParaRPr lang="en-US" sz="2800" b="1" u="sng" dirty="0">
              <a:solidFill>
                <a:schemeClr val="accent6">
                  <a:lumMod val="50000"/>
                </a:schemeClr>
              </a:solidFill>
              <a:latin typeface="Times New Roman" panose="02020603050405020304" pitchFamily="18" charset="0"/>
              <a:cs typeface="Times New Roman" panose="02020603050405020304" pitchFamily="18" charset="0"/>
            </a:endParaRPr>
          </a:p>
          <a:p>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Date</a:t>
            </a:r>
            <a:r>
              <a:rPr lang="en-US" sz="2000" b="1" dirty="0" smtClean="0">
                <a:latin typeface="Times New Roman" panose="02020603050405020304" pitchFamily="18" charset="0"/>
                <a:cs typeface="Times New Roman" panose="02020603050405020304" pitchFamily="18" charset="0"/>
              </a:rPr>
              <a:t> : </a:t>
            </a:r>
            <a:r>
              <a:rPr lang="en-US" sz="2400" b="1" dirty="0" smtClean="0">
                <a:solidFill>
                  <a:srgbClr val="84613B"/>
                </a:solidFill>
                <a:latin typeface="Times New Roman" panose="02020603050405020304" pitchFamily="18" charset="0"/>
                <a:cs typeface="Times New Roman" panose="02020603050405020304" pitchFamily="18" charset="0"/>
              </a:rPr>
              <a:t>February</a:t>
            </a:r>
            <a:r>
              <a:rPr lang="en-US" sz="2400" b="1" dirty="0" smtClean="0">
                <a:solidFill>
                  <a:srgbClr val="84613B"/>
                </a:solidFill>
                <a:latin typeface="Times New Roman" panose="02020603050405020304" pitchFamily="18" charset="0"/>
                <a:cs typeface="Times New Roman" panose="02020603050405020304" pitchFamily="18" charset="0"/>
              </a:rPr>
              <a:t> </a:t>
            </a:r>
            <a:r>
              <a:rPr lang="en-US" sz="2400" b="1" dirty="0">
                <a:solidFill>
                  <a:srgbClr val="84613B"/>
                </a:solidFill>
                <a:latin typeface="Times New Roman" panose="02020603050405020304" pitchFamily="18" charset="0"/>
                <a:cs typeface="Times New Roman" panose="02020603050405020304" pitchFamily="18" charset="0"/>
              </a:rPr>
              <a:t>3</a:t>
            </a:r>
            <a:r>
              <a:rPr lang="en-US" sz="2400" b="1" dirty="0" smtClean="0">
                <a:solidFill>
                  <a:srgbClr val="84613B"/>
                </a:solidFill>
                <a:latin typeface="Times New Roman" panose="02020603050405020304" pitchFamily="18" charset="0"/>
                <a:cs typeface="Times New Roman" panose="02020603050405020304" pitchFamily="18" charset="0"/>
              </a:rPr>
              <a:t>, 2026</a:t>
            </a:r>
            <a:endParaRPr lang="en-US" sz="2000" b="1" dirty="0" smtClean="0">
              <a:solidFill>
                <a:srgbClr val="84613B"/>
              </a:solidFill>
              <a:latin typeface="Times New Roman" panose="02020603050405020304" pitchFamily="18" charset="0"/>
              <a:cs typeface="Times New Roman" panose="02020603050405020304" pitchFamily="18" charset="0"/>
            </a:endParaRPr>
          </a:p>
          <a:p>
            <a:endParaRPr lang="en-US" sz="2400" b="1" dirty="0" smtClean="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No </a:t>
            </a:r>
            <a:r>
              <a:rPr lang="en-US" sz="2400" b="1" dirty="0">
                <a:solidFill>
                  <a:schemeClr val="accent6">
                    <a:lumMod val="50000"/>
                  </a:schemeClr>
                </a:solidFill>
                <a:latin typeface="Times New Roman" panose="02020603050405020304" pitchFamily="18" charset="0"/>
                <a:cs typeface="Times New Roman" panose="02020603050405020304" pitchFamily="18" charset="0"/>
              </a:rPr>
              <a:t>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f Participants </a:t>
            </a:r>
            <a:r>
              <a:rPr lang="en-US" sz="2000" b="1" dirty="0" smtClean="0">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55</a:t>
            </a:r>
            <a:endParaRPr lang="en-US" sz="2400" b="1" dirty="0">
              <a:solidFill>
                <a:srgbClr val="84613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677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1076</TotalTime>
  <Words>127</Words>
  <Application>Microsoft Office PowerPoint</Application>
  <PresentationFormat>Widescreen</PresentationFormat>
  <Paragraphs>11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TRAINING SESSIONS HELD ON GENDER SENSITIVITY   February 02 – February 03, 2026  Online training sessions on Gender Sensitivity were conducted on February 2 and 3, 2026. The sessions were facilitated by Mr. Sohail Muhammad Ali from TAO of Leadership, who delivered comprehensive insights on fostering an inclusive and respectful workplace environment. The training aimed to enhance awareness and understanding of gender-related issues, promote positive workplace behaviors, and encourage a culture of mutual respect. Approximately 115 employees were trained from the Sindh region.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Ata Hussain</dc:creator>
  <cp:lastModifiedBy>Araiz Ahmed Khan/Marketing Div/Head Office/Sindh Bank</cp:lastModifiedBy>
  <cp:revision>68</cp:revision>
  <dcterms:created xsi:type="dcterms:W3CDTF">2022-01-21T13:44:30Z</dcterms:created>
  <dcterms:modified xsi:type="dcterms:W3CDTF">2026-03-02T05:12:56Z</dcterms:modified>
</cp:coreProperties>
</file>