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4927"/>
    <a:srgbClr val="8461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b="1">
                <a:latin typeface="+mn-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3AB42A4F-3E7A-4FDC-95E4-1AFCCB90925D}" type="datetimeFigureOut">
              <a:rPr lang="en-US" smtClean="0"/>
              <a:t>21/05/2026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8AF03-A387-4BDF-8025-630152054E7F}" type="slidenum">
              <a:rPr lang="en-US" smtClean="0"/>
              <a:t>‹#›</a:t>
            </a:fld>
            <a:endParaRPr lang="en-US"/>
          </a:p>
        </p:txBody>
      </p:sp>
    </p:spTree>
    <p:extLst>
      <p:ext uri="{BB962C8B-B14F-4D97-AF65-F5344CB8AC3E}">
        <p14:creationId xmlns:p14="http://schemas.microsoft.com/office/powerpoint/2010/main" val="3318890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B42A4F-3E7A-4FDC-95E4-1AFCCB90925D}" type="datetimeFigureOut">
              <a:rPr lang="en-US" smtClean="0"/>
              <a:t>21/05/2026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8AF03-A387-4BDF-8025-630152054E7F}" type="slidenum">
              <a:rPr lang="en-US" smtClean="0"/>
              <a:t>‹#›</a:t>
            </a:fld>
            <a:endParaRPr lang="en-US"/>
          </a:p>
        </p:txBody>
      </p:sp>
    </p:spTree>
    <p:extLst>
      <p:ext uri="{BB962C8B-B14F-4D97-AF65-F5344CB8AC3E}">
        <p14:creationId xmlns:p14="http://schemas.microsoft.com/office/powerpoint/2010/main" val="175670187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AB42A4F-3E7A-4FDC-95E4-1AFCCB90925D}" type="datetimeFigureOut">
              <a:rPr lang="en-US" smtClean="0"/>
              <a:t>21/05/2026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8AF03-A387-4BDF-8025-630152054E7F}" type="slidenum">
              <a:rPr lang="en-US" smtClean="0"/>
              <a:t>‹#›</a:t>
            </a:fld>
            <a:endParaRPr lang="en-US"/>
          </a:p>
        </p:txBody>
      </p:sp>
    </p:spTree>
    <p:extLst>
      <p:ext uri="{BB962C8B-B14F-4D97-AF65-F5344CB8AC3E}">
        <p14:creationId xmlns:p14="http://schemas.microsoft.com/office/powerpoint/2010/main" val="611718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B42A4F-3E7A-4FDC-95E4-1AFCCB90925D}" type="datetimeFigureOut">
              <a:rPr lang="en-US" smtClean="0"/>
              <a:t>21/05/2026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D8AF03-A387-4BDF-8025-630152054E7F}" type="slidenum">
              <a:rPr lang="en-US" smtClean="0"/>
              <a:t>‹#›</a:t>
            </a:fld>
            <a:endParaRPr lang="en-US"/>
          </a:p>
        </p:txBody>
      </p:sp>
    </p:spTree>
    <p:extLst>
      <p:ext uri="{BB962C8B-B14F-4D97-AF65-F5344CB8AC3E}">
        <p14:creationId xmlns:p14="http://schemas.microsoft.com/office/powerpoint/2010/main" val="3314989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B42A4F-3E7A-4FDC-95E4-1AFCCB90925D}" type="datetimeFigureOut">
              <a:rPr lang="en-US" smtClean="0"/>
              <a:t>21/05/2026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D8AF03-A387-4BDF-8025-630152054E7F}" type="slidenum">
              <a:rPr lang="en-US" smtClean="0"/>
              <a:t>‹#›</a:t>
            </a:fld>
            <a:endParaRPr lang="en-US"/>
          </a:p>
        </p:txBody>
      </p:sp>
    </p:spTree>
    <p:extLst>
      <p:ext uri="{BB962C8B-B14F-4D97-AF65-F5344CB8AC3E}">
        <p14:creationId xmlns:p14="http://schemas.microsoft.com/office/powerpoint/2010/main" val="24210700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B42A4F-3E7A-4FDC-95E4-1AFCCB90925D}" type="datetimeFigureOut">
              <a:rPr lang="en-US" smtClean="0"/>
              <a:t>21/05/2026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D8AF03-A387-4BDF-8025-630152054E7F}" type="slidenum">
              <a:rPr lang="en-US" smtClean="0"/>
              <a:t>‹#›</a:t>
            </a:fld>
            <a:endParaRPr lang="en-US"/>
          </a:p>
        </p:txBody>
      </p:sp>
      <p:grpSp>
        <p:nvGrpSpPr>
          <p:cNvPr id="17" name="Group 16"/>
          <p:cNvGrpSpPr/>
          <p:nvPr userDrawn="1"/>
        </p:nvGrpSpPr>
        <p:grpSpPr>
          <a:xfrm>
            <a:off x="0" y="6244045"/>
            <a:ext cx="3581400" cy="617401"/>
            <a:chOff x="0" y="5800453"/>
            <a:chExt cx="5294812" cy="1040674"/>
          </a:xfrm>
        </p:grpSpPr>
        <p:sp>
          <p:nvSpPr>
            <p:cNvPr id="8" name="Right Triangle 7"/>
            <p:cNvSpPr/>
            <p:nvPr userDrawn="1"/>
          </p:nvSpPr>
          <p:spPr>
            <a:xfrm>
              <a:off x="0" y="5800453"/>
              <a:ext cx="5294812" cy="1040674"/>
            </a:xfrm>
            <a:prstGeom prst="rtTriangle">
              <a:avLst/>
            </a:prstGeom>
            <a:solidFill>
              <a:srgbClr val="0D4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accent4">
                      <a:lumMod val="75000"/>
                    </a:schemeClr>
                  </a:solidFill>
                </a:ln>
                <a:solidFill>
                  <a:schemeClr val="accent4">
                    <a:lumMod val="75000"/>
                  </a:schemeClr>
                </a:solidFill>
              </a:endParaRPr>
            </a:p>
          </p:txBody>
        </p:sp>
        <p:sp>
          <p:nvSpPr>
            <p:cNvPr id="9" name="Right Triangle 8"/>
            <p:cNvSpPr/>
            <p:nvPr userDrawn="1"/>
          </p:nvSpPr>
          <p:spPr>
            <a:xfrm>
              <a:off x="0" y="6063399"/>
              <a:ext cx="5294812" cy="777728"/>
            </a:xfrm>
            <a:prstGeom prst="rtTriangle">
              <a:avLst/>
            </a:prstGeom>
            <a:solidFill>
              <a:srgbClr val="8461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accent4">
                      <a:lumMod val="75000"/>
                    </a:schemeClr>
                  </a:solidFill>
                </a:ln>
                <a:solidFill>
                  <a:schemeClr val="accent4">
                    <a:lumMod val="75000"/>
                  </a:schemeClr>
                </a:solidFill>
              </a:endParaRPr>
            </a:p>
          </p:txBody>
        </p:sp>
      </p:grpSp>
      <p:pic>
        <p:nvPicPr>
          <p:cNvPr id="13" name="Picture 1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2478" y="77788"/>
            <a:ext cx="1623271" cy="702628"/>
          </a:xfrm>
          <a:prstGeom prst="rect">
            <a:avLst/>
          </a:prstGeom>
        </p:spPr>
      </p:pic>
      <p:cxnSp>
        <p:nvCxnSpPr>
          <p:cNvPr id="14" name="Straight Connector 13"/>
          <p:cNvCxnSpPr/>
          <p:nvPr userDrawn="1"/>
        </p:nvCxnSpPr>
        <p:spPr>
          <a:xfrm flipV="1">
            <a:off x="11287760" y="6138123"/>
            <a:ext cx="886460" cy="702051"/>
          </a:xfrm>
          <a:prstGeom prst="line">
            <a:avLst/>
          </a:prstGeom>
          <a:ln w="38100">
            <a:solidFill>
              <a:srgbClr val="0E4A28"/>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flipV="1">
            <a:off x="11374120" y="6203658"/>
            <a:ext cx="820058" cy="649462"/>
          </a:xfrm>
          <a:prstGeom prst="line">
            <a:avLst/>
          </a:prstGeom>
          <a:ln w="38100">
            <a:solidFill>
              <a:srgbClr val="84613B"/>
            </a:solidFill>
          </a:ln>
        </p:spPr>
        <p:style>
          <a:lnRef idx="1">
            <a:schemeClr val="accent1"/>
          </a:lnRef>
          <a:fillRef idx="0">
            <a:schemeClr val="accent1"/>
          </a:fillRef>
          <a:effectRef idx="0">
            <a:schemeClr val="accent1"/>
          </a:effectRef>
          <a:fontRef idx="minor">
            <a:schemeClr val="tx1"/>
          </a:fontRef>
        </p:style>
      </p:cxnSp>
      <p:grpSp>
        <p:nvGrpSpPr>
          <p:cNvPr id="16" name="Group 15"/>
          <p:cNvGrpSpPr/>
          <p:nvPr userDrawn="1"/>
        </p:nvGrpSpPr>
        <p:grpSpPr>
          <a:xfrm rot="10800000">
            <a:off x="8612778" y="0"/>
            <a:ext cx="3581400" cy="617401"/>
            <a:chOff x="0" y="5800453"/>
            <a:chExt cx="5294812" cy="1040674"/>
          </a:xfrm>
        </p:grpSpPr>
        <p:sp>
          <p:nvSpPr>
            <p:cNvPr id="19" name="Right Triangle 18"/>
            <p:cNvSpPr/>
            <p:nvPr userDrawn="1"/>
          </p:nvSpPr>
          <p:spPr>
            <a:xfrm>
              <a:off x="0" y="5800453"/>
              <a:ext cx="5294812" cy="1040674"/>
            </a:xfrm>
            <a:prstGeom prst="rtTriangle">
              <a:avLst/>
            </a:prstGeom>
            <a:solidFill>
              <a:srgbClr val="0D4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accent4">
                      <a:lumMod val="75000"/>
                    </a:schemeClr>
                  </a:solidFill>
                </a:ln>
                <a:solidFill>
                  <a:schemeClr val="accent4">
                    <a:lumMod val="75000"/>
                  </a:schemeClr>
                </a:solidFill>
              </a:endParaRPr>
            </a:p>
          </p:txBody>
        </p:sp>
        <p:sp>
          <p:nvSpPr>
            <p:cNvPr id="20" name="Right Triangle 19"/>
            <p:cNvSpPr/>
            <p:nvPr userDrawn="1"/>
          </p:nvSpPr>
          <p:spPr>
            <a:xfrm>
              <a:off x="0" y="6063399"/>
              <a:ext cx="5294812" cy="777728"/>
            </a:xfrm>
            <a:prstGeom prst="rtTriangle">
              <a:avLst/>
            </a:prstGeom>
            <a:solidFill>
              <a:srgbClr val="8461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accent4">
                      <a:lumMod val="75000"/>
                    </a:schemeClr>
                  </a:solidFill>
                </a:ln>
                <a:solidFill>
                  <a:schemeClr val="accent4">
                    <a:lumMod val="75000"/>
                  </a:schemeClr>
                </a:solidFill>
              </a:endParaRPr>
            </a:p>
          </p:txBody>
        </p:sp>
      </p:grpSp>
    </p:spTree>
    <p:extLst>
      <p:ext uri="{BB962C8B-B14F-4D97-AF65-F5344CB8AC3E}">
        <p14:creationId xmlns:p14="http://schemas.microsoft.com/office/powerpoint/2010/main" val="4093667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4" r:id="rId4"/>
    <p:sldLayoutId id="2147483655"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3152" y="2806065"/>
            <a:ext cx="9144000" cy="2387600"/>
          </a:xfrm>
        </p:spPr>
        <p:txBody>
          <a:bodyPr>
            <a:normAutofit fontScale="90000"/>
          </a:bodyPr>
          <a:lstStyle/>
          <a:p>
            <a:r>
              <a:rPr lang="en-US" sz="2700" u="sng" dirty="0" smtClean="0">
                <a:solidFill>
                  <a:schemeClr val="accent6">
                    <a:lumMod val="50000"/>
                  </a:schemeClr>
                </a:solidFill>
                <a:latin typeface="Times New Roman" panose="02020603050405020304" pitchFamily="18" charset="0"/>
                <a:cs typeface="Times New Roman" panose="02020603050405020304" pitchFamily="18" charset="0"/>
              </a:rPr>
              <a:t>TRAINING SESSIONS HELD ON GENDER SENSITIVITY</a:t>
            </a:r>
            <a:br>
              <a:rPr lang="en-US" sz="2700" u="sng" dirty="0" smtClean="0">
                <a:solidFill>
                  <a:schemeClr val="accent6">
                    <a:lumMod val="50000"/>
                  </a:schemeClr>
                </a:solidFill>
                <a:latin typeface="Times New Roman" panose="02020603050405020304" pitchFamily="18" charset="0"/>
                <a:cs typeface="Times New Roman" panose="02020603050405020304" pitchFamily="18" charset="0"/>
              </a:rPr>
            </a:br>
            <a: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t/>
            </a:r>
            <a:b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br>
            <a: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t/>
            </a:r>
            <a:b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br>
            <a:r>
              <a:rPr lang="en-US" sz="3100" dirty="0" smtClean="0">
                <a:solidFill>
                  <a:srgbClr val="84613B"/>
                </a:solidFill>
                <a:latin typeface="Times New Roman" panose="02020603050405020304" pitchFamily="18" charset="0"/>
                <a:ea typeface="+mn-ea"/>
                <a:cs typeface="Times New Roman" panose="02020603050405020304" pitchFamily="18" charset="0"/>
              </a:rPr>
              <a:t>May 13, 2026</a:t>
            </a:r>
            <a:br>
              <a:rPr lang="en-US" sz="3100" dirty="0" smtClean="0">
                <a:solidFill>
                  <a:srgbClr val="84613B"/>
                </a:solidFill>
                <a:latin typeface="Times New Roman" panose="02020603050405020304" pitchFamily="18" charset="0"/>
                <a:ea typeface="+mn-ea"/>
                <a:cs typeface="Times New Roman" panose="02020603050405020304" pitchFamily="18" charset="0"/>
              </a:rPr>
            </a:br>
            <a: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t/>
            </a:r>
            <a:br>
              <a:rPr lang="en-US" sz="3600" u="sng" dirty="0" smtClean="0">
                <a:solidFill>
                  <a:schemeClr val="accent6">
                    <a:lumMod val="50000"/>
                  </a:schemeClr>
                </a:solidFill>
                <a:latin typeface="Times New Roman" panose="02020603050405020304" pitchFamily="18" charset="0"/>
                <a:cs typeface="Times New Roman" panose="02020603050405020304" pitchFamily="18" charset="0"/>
              </a:rPr>
            </a:br>
            <a:r>
              <a:rPr lang="en-US" sz="2000" dirty="0" smtClean="0">
                <a:solidFill>
                  <a:srgbClr val="0D4927"/>
                </a:solidFill>
                <a:latin typeface="Times New Roman" panose="02020603050405020304" pitchFamily="18" charset="0"/>
                <a:cs typeface="Times New Roman" panose="02020603050405020304" pitchFamily="18" charset="0"/>
              </a:rPr>
              <a:t>Online </a:t>
            </a:r>
            <a:r>
              <a:rPr lang="en-US" sz="2000" dirty="0">
                <a:solidFill>
                  <a:srgbClr val="0D4927"/>
                </a:solidFill>
                <a:latin typeface="Times New Roman" panose="02020603050405020304" pitchFamily="18" charset="0"/>
                <a:cs typeface="Times New Roman" panose="02020603050405020304" pitchFamily="18" charset="0"/>
              </a:rPr>
              <a:t>training sessions on Gender Sensitivity </a:t>
            </a:r>
            <a:r>
              <a:rPr lang="en-US" sz="2000" dirty="0" smtClean="0">
                <a:solidFill>
                  <a:srgbClr val="0D4927"/>
                </a:solidFill>
                <a:latin typeface="Times New Roman" panose="02020603050405020304" pitchFamily="18" charset="0"/>
                <a:cs typeface="Times New Roman" panose="02020603050405020304" pitchFamily="18" charset="0"/>
              </a:rPr>
              <a:t>was </a:t>
            </a:r>
            <a:r>
              <a:rPr lang="en-US" sz="2000" dirty="0">
                <a:solidFill>
                  <a:srgbClr val="0D4927"/>
                </a:solidFill>
                <a:latin typeface="Times New Roman" panose="02020603050405020304" pitchFamily="18" charset="0"/>
                <a:cs typeface="Times New Roman" panose="02020603050405020304" pitchFamily="18" charset="0"/>
              </a:rPr>
              <a:t>conducted </a:t>
            </a:r>
            <a:r>
              <a:rPr lang="en-US" sz="2000" dirty="0" smtClean="0">
                <a:solidFill>
                  <a:srgbClr val="0D4927"/>
                </a:solidFill>
                <a:latin typeface="Times New Roman" panose="02020603050405020304" pitchFamily="18" charset="0"/>
                <a:cs typeface="Times New Roman" panose="02020603050405020304" pitchFamily="18" charset="0"/>
              </a:rPr>
              <a:t>on May 13, 2026. </a:t>
            </a:r>
            <a:r>
              <a:rPr lang="en-US" sz="2000" dirty="0">
                <a:solidFill>
                  <a:srgbClr val="0D4927"/>
                </a:solidFill>
                <a:latin typeface="Times New Roman" panose="02020603050405020304" pitchFamily="18" charset="0"/>
                <a:cs typeface="Times New Roman" panose="02020603050405020304" pitchFamily="18" charset="0"/>
              </a:rPr>
              <a:t>The </a:t>
            </a:r>
            <a:r>
              <a:rPr lang="en-US" sz="2000" dirty="0" smtClean="0">
                <a:solidFill>
                  <a:srgbClr val="0D4927"/>
                </a:solidFill>
                <a:latin typeface="Times New Roman" panose="02020603050405020304" pitchFamily="18" charset="0"/>
                <a:cs typeface="Times New Roman" panose="02020603050405020304" pitchFamily="18" charset="0"/>
              </a:rPr>
              <a:t>session was </a:t>
            </a:r>
            <a:r>
              <a:rPr lang="en-US" sz="2000" dirty="0">
                <a:solidFill>
                  <a:srgbClr val="0D4927"/>
                </a:solidFill>
                <a:latin typeface="Times New Roman" panose="02020603050405020304" pitchFamily="18" charset="0"/>
                <a:cs typeface="Times New Roman" panose="02020603050405020304" pitchFamily="18" charset="0"/>
              </a:rPr>
              <a:t>facilitated by </a:t>
            </a:r>
            <a:r>
              <a:rPr lang="en-US" sz="2000" dirty="0" smtClean="0">
                <a:solidFill>
                  <a:srgbClr val="0D4927"/>
                </a:solidFill>
                <a:latin typeface="Times New Roman" panose="02020603050405020304" pitchFamily="18" charset="0"/>
                <a:cs typeface="Times New Roman" panose="02020603050405020304" pitchFamily="18" charset="0"/>
              </a:rPr>
              <a:t>Ms. Jovita Alexander and Mr. Suleman Sharif, </a:t>
            </a:r>
            <a:r>
              <a:rPr lang="en-US" sz="2000" dirty="0">
                <a:solidFill>
                  <a:srgbClr val="0D4927"/>
                </a:solidFill>
                <a:latin typeface="Times New Roman" panose="02020603050405020304" pitchFamily="18" charset="0"/>
                <a:cs typeface="Times New Roman" panose="02020603050405020304" pitchFamily="18" charset="0"/>
              </a:rPr>
              <a:t>who delivered comprehensive insights on fostering an inclusive and respectful workplace </a:t>
            </a:r>
            <a:r>
              <a:rPr lang="en-US" sz="2000" dirty="0" smtClean="0">
                <a:solidFill>
                  <a:srgbClr val="0D4927"/>
                </a:solidFill>
                <a:latin typeface="Times New Roman" panose="02020603050405020304" pitchFamily="18" charset="0"/>
                <a:cs typeface="Times New Roman" panose="02020603050405020304" pitchFamily="18" charset="0"/>
              </a:rPr>
              <a:t>environment. The </a:t>
            </a:r>
            <a:r>
              <a:rPr lang="en-US" sz="2000" dirty="0">
                <a:solidFill>
                  <a:srgbClr val="0D4927"/>
                </a:solidFill>
                <a:latin typeface="Times New Roman" panose="02020603050405020304" pitchFamily="18" charset="0"/>
                <a:cs typeface="Times New Roman" panose="02020603050405020304" pitchFamily="18" charset="0"/>
              </a:rPr>
              <a:t>training aimed to enhance awareness and understanding of gender-related issues, promote positive workplace behaviors, and encourage a culture of mutual respect. </a:t>
            </a:r>
            <a:br>
              <a:rPr lang="en-US" sz="2000" dirty="0">
                <a:solidFill>
                  <a:srgbClr val="0D4927"/>
                </a:solidFill>
                <a:latin typeface="Times New Roman" panose="02020603050405020304" pitchFamily="18" charset="0"/>
                <a:cs typeface="Times New Roman" panose="02020603050405020304" pitchFamily="18" charset="0"/>
              </a:rPr>
            </a:br>
            <a:r>
              <a:rPr lang="en-US" sz="2000" dirty="0" smtClean="0">
                <a:solidFill>
                  <a:srgbClr val="0D4927"/>
                </a:solidFill>
                <a:latin typeface="Times New Roman" panose="02020603050405020304" pitchFamily="18" charset="0"/>
                <a:cs typeface="Times New Roman" panose="02020603050405020304" pitchFamily="18" charset="0"/>
              </a:rPr>
              <a:t> 40 </a:t>
            </a:r>
            <a:r>
              <a:rPr lang="en-US" sz="2000" dirty="0">
                <a:solidFill>
                  <a:srgbClr val="0D4927"/>
                </a:solidFill>
                <a:latin typeface="Times New Roman" panose="02020603050405020304" pitchFamily="18" charset="0"/>
                <a:cs typeface="Times New Roman" panose="02020603050405020304" pitchFamily="18" charset="0"/>
              </a:rPr>
              <a:t>employees </a:t>
            </a:r>
            <a:r>
              <a:rPr lang="en-US" sz="2000" dirty="0" smtClean="0">
                <a:solidFill>
                  <a:srgbClr val="0D4927"/>
                </a:solidFill>
                <a:latin typeface="Times New Roman" panose="02020603050405020304" pitchFamily="18" charset="0"/>
                <a:cs typeface="Times New Roman" panose="02020603050405020304" pitchFamily="18" charset="0"/>
              </a:rPr>
              <a:t>were trained in this online session from all over Pakistan.</a:t>
            </a:r>
            <a:r>
              <a:rPr lang="en-US" sz="2000" dirty="0"/>
              <a:t/>
            </a:r>
            <a:br>
              <a:rPr lang="en-US" sz="2000" dirty="0"/>
            </a:br>
            <a:r>
              <a:rPr lang="en-US" sz="2000" b="0" dirty="0">
                <a:solidFill>
                  <a:srgbClr val="0D4927"/>
                </a:solidFill>
                <a:latin typeface="Times New Roman" panose="02020603050405020304" pitchFamily="18" charset="0"/>
                <a:cs typeface="Times New Roman" panose="02020603050405020304" pitchFamily="18" charset="0"/>
              </a:rPr>
              <a:t/>
            </a:r>
            <a:br>
              <a:rPr lang="en-US" sz="2000" b="0" dirty="0">
                <a:solidFill>
                  <a:srgbClr val="0D4927"/>
                </a:solidFill>
                <a:latin typeface="Times New Roman" panose="02020603050405020304" pitchFamily="18" charset="0"/>
                <a:cs typeface="Times New Roman" panose="02020603050405020304" pitchFamily="18" charset="0"/>
              </a:rPr>
            </a:br>
            <a:endParaRPr lang="en-US" sz="2000" b="0" u="sng" dirty="0">
              <a:solidFill>
                <a:schemeClr val="accent6">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9464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767103" y="2321804"/>
            <a:ext cx="5500958" cy="2000548"/>
          </a:xfrm>
          <a:prstGeom prst="rect">
            <a:avLst/>
          </a:prstGeom>
          <a:noFill/>
        </p:spPr>
        <p:txBody>
          <a:bodyPr wrap="square" rtlCol="0">
            <a:spAutoFit/>
          </a:bodyPr>
          <a:lstStyle/>
          <a:p>
            <a:r>
              <a:rPr lang="en-US" sz="2800" b="1" u="sng" dirty="0">
                <a:solidFill>
                  <a:schemeClr val="accent6">
                    <a:lumMod val="50000"/>
                  </a:schemeClr>
                </a:solidFill>
                <a:latin typeface="Times New Roman" panose="02020603050405020304" pitchFamily="18" charset="0"/>
                <a:cs typeface="Times New Roman" panose="02020603050405020304" pitchFamily="18" charset="0"/>
              </a:rPr>
              <a:t>TRAINING DAY 1 </a:t>
            </a:r>
          </a:p>
          <a:p>
            <a:endParaRPr lang="en-US" sz="2400" b="1" dirty="0">
              <a:solidFill>
                <a:schemeClr val="accent6">
                  <a:lumMod val="50000"/>
                </a:schemeClr>
              </a:solidFill>
              <a:latin typeface="Times New Roman" panose="02020603050405020304" pitchFamily="18" charset="0"/>
              <a:cs typeface="Times New Roman" panose="02020603050405020304" pitchFamily="18" charset="0"/>
            </a:endParaRPr>
          </a:p>
          <a:p>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Date</a:t>
            </a:r>
            <a:r>
              <a:rPr lang="en-US" sz="2000" b="1" dirty="0" smtClean="0">
                <a:latin typeface="Times New Roman" panose="02020603050405020304" pitchFamily="18" charset="0"/>
                <a:cs typeface="Times New Roman" panose="02020603050405020304" pitchFamily="18" charset="0"/>
              </a:rPr>
              <a:t> : </a:t>
            </a:r>
            <a:r>
              <a:rPr lang="en-US" sz="2400" b="1" dirty="0" smtClean="0">
                <a:solidFill>
                  <a:srgbClr val="84613B"/>
                </a:solidFill>
                <a:latin typeface="Times New Roman" panose="02020603050405020304" pitchFamily="18" charset="0"/>
                <a:cs typeface="Times New Roman" panose="02020603050405020304" pitchFamily="18" charset="0"/>
              </a:rPr>
              <a:t>May 13, 2026</a:t>
            </a:r>
            <a:endParaRPr lang="en-US" sz="2000" b="1" dirty="0" smtClean="0">
              <a:solidFill>
                <a:srgbClr val="84613B"/>
              </a:solidFill>
              <a:latin typeface="Times New Roman" panose="02020603050405020304" pitchFamily="18" charset="0"/>
              <a:cs typeface="Times New Roman" panose="02020603050405020304" pitchFamily="18" charset="0"/>
            </a:endParaRPr>
          </a:p>
          <a:p>
            <a:endParaRPr lang="en-US" sz="2400" b="1" dirty="0" smtClean="0">
              <a:solidFill>
                <a:schemeClr val="accent6">
                  <a:lumMod val="50000"/>
                </a:schemeClr>
              </a:solidFill>
              <a:latin typeface="Times New Roman" panose="02020603050405020304" pitchFamily="18" charset="0"/>
              <a:cs typeface="Times New Roman" panose="02020603050405020304" pitchFamily="18" charset="0"/>
            </a:endParaRPr>
          </a:p>
          <a:p>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No </a:t>
            </a:r>
            <a:r>
              <a:rPr lang="en-US" sz="2400" b="1" dirty="0">
                <a:solidFill>
                  <a:schemeClr val="accent6">
                    <a:lumMod val="50000"/>
                  </a:schemeClr>
                </a:solidFill>
                <a:latin typeface="Times New Roman" panose="02020603050405020304" pitchFamily="18" charset="0"/>
                <a:cs typeface="Times New Roman" panose="02020603050405020304" pitchFamily="18" charset="0"/>
              </a:rPr>
              <a:t>o</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f Participants </a:t>
            </a:r>
            <a:r>
              <a:rPr lang="en-US" sz="2000" b="1" dirty="0" smtClean="0">
                <a:latin typeface="Times New Roman" panose="02020603050405020304" pitchFamily="18" charset="0"/>
                <a:cs typeface="Times New Roman" panose="02020603050405020304" pitchFamily="18" charset="0"/>
              </a:rPr>
              <a:t>: </a:t>
            </a:r>
            <a:r>
              <a:rPr lang="en-US" sz="2400" b="1" dirty="0" smtClean="0">
                <a:solidFill>
                  <a:srgbClr val="84613B"/>
                </a:solidFill>
                <a:latin typeface="Times New Roman" panose="02020603050405020304" pitchFamily="18" charset="0"/>
                <a:cs typeface="Times New Roman" panose="02020603050405020304" pitchFamily="18" charset="0"/>
              </a:rPr>
              <a:t>40</a:t>
            </a:r>
            <a:endParaRPr lang="en-US" sz="2400" b="1" dirty="0">
              <a:solidFill>
                <a:srgbClr val="84613B"/>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24018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1082</TotalTime>
  <Words>113</Words>
  <Application>Microsoft Office PowerPoint</Application>
  <PresentationFormat>Widescreen</PresentationFormat>
  <Paragraphs>6</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TRAINING SESSIONS HELD ON GENDER SENSITIVITY   May 13, 2026  Online training sessions on Gender Sensitivity was conducted on May 13, 2026. The session was facilitated by Ms. Jovita Alexander and Mr. Suleman Sharif, who delivered comprehensive insights on fostering an inclusive and respectful workplace environment. The training aimed to enhance awareness and understanding of gender-related issues, promote positive workplace behaviors, and encourage a culture of mutual respect.   40 employees were trained in this online session from all over Pakistan.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Ata Hussain</dc:creator>
  <cp:lastModifiedBy>Araiz Ahmed Khan/Marketing Div/Head Office/Sindh Bank</cp:lastModifiedBy>
  <cp:revision>71</cp:revision>
  <cp:lastPrinted>2026-04-27T07:51:56Z</cp:lastPrinted>
  <dcterms:created xsi:type="dcterms:W3CDTF">2022-01-21T13:44:30Z</dcterms:created>
  <dcterms:modified xsi:type="dcterms:W3CDTF">2026-05-21T07:21:29Z</dcterms:modified>
</cp:coreProperties>
</file>