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4927"/>
    <a:srgbClr val="846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AB42A4F-3E7A-4FDC-95E4-1AFCCB90925D}" type="datetimeFigureOut">
              <a:rPr lang="en-US" smtClean="0"/>
              <a:t>15/10/2026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3318890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B42A4F-3E7A-4FDC-95E4-1AFCCB90925D}" type="datetimeFigureOut">
              <a:rPr lang="en-US" smtClean="0"/>
              <a:t>15/10/2026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17567018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AB42A4F-3E7A-4FDC-95E4-1AFCCB90925D}" type="datetimeFigureOut">
              <a:rPr lang="en-US" smtClean="0"/>
              <a:t>15/10/2026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611718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B42A4F-3E7A-4FDC-95E4-1AFCCB90925D}" type="datetimeFigureOut">
              <a:rPr lang="en-US" smtClean="0"/>
              <a:t>15/10/2026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331498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B42A4F-3E7A-4FDC-95E4-1AFCCB90925D}" type="datetimeFigureOut">
              <a:rPr lang="en-US" smtClean="0"/>
              <a:t>15/10/2026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24210700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B42A4F-3E7A-4FDC-95E4-1AFCCB90925D}" type="datetimeFigureOut">
              <a:rPr lang="en-US" smtClean="0"/>
              <a:t>15/10/2026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D8AF03-A387-4BDF-8025-630152054E7F}" type="slidenum">
              <a:rPr lang="en-US" smtClean="0"/>
              <a:t>‹#›</a:t>
            </a:fld>
            <a:endParaRPr lang="en-US"/>
          </a:p>
        </p:txBody>
      </p:sp>
      <p:grpSp>
        <p:nvGrpSpPr>
          <p:cNvPr id="17" name="Group 16"/>
          <p:cNvGrpSpPr/>
          <p:nvPr userDrawn="1"/>
        </p:nvGrpSpPr>
        <p:grpSpPr>
          <a:xfrm>
            <a:off x="0" y="6244045"/>
            <a:ext cx="3581400" cy="617401"/>
            <a:chOff x="0" y="5800453"/>
            <a:chExt cx="5294812" cy="1040674"/>
          </a:xfrm>
        </p:grpSpPr>
        <p:sp>
          <p:nvSpPr>
            <p:cNvPr id="8" name="Right Triangle 7"/>
            <p:cNvSpPr/>
            <p:nvPr userDrawn="1"/>
          </p:nvSpPr>
          <p:spPr>
            <a:xfrm>
              <a:off x="0" y="5800453"/>
              <a:ext cx="5294812" cy="1040674"/>
            </a:xfrm>
            <a:prstGeom prst="rtTriangle">
              <a:avLst/>
            </a:prstGeom>
            <a:solidFill>
              <a:srgbClr val="0D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sp>
          <p:nvSpPr>
            <p:cNvPr id="9" name="Right Triangle 8"/>
            <p:cNvSpPr/>
            <p:nvPr userDrawn="1"/>
          </p:nvSpPr>
          <p:spPr>
            <a:xfrm>
              <a:off x="0" y="6063399"/>
              <a:ext cx="5294812" cy="777728"/>
            </a:xfrm>
            <a:prstGeom prst="rtTriangle">
              <a:avLst/>
            </a:prstGeom>
            <a:solidFill>
              <a:srgbClr val="846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grpSp>
      <p:pic>
        <p:nvPicPr>
          <p:cNvPr id="13" name="Picture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2478" y="77788"/>
            <a:ext cx="1623271" cy="702628"/>
          </a:xfrm>
          <a:prstGeom prst="rect">
            <a:avLst/>
          </a:prstGeom>
        </p:spPr>
      </p:pic>
      <p:cxnSp>
        <p:nvCxnSpPr>
          <p:cNvPr id="14" name="Straight Connector 13"/>
          <p:cNvCxnSpPr/>
          <p:nvPr userDrawn="1"/>
        </p:nvCxnSpPr>
        <p:spPr>
          <a:xfrm flipV="1">
            <a:off x="11287760" y="6138123"/>
            <a:ext cx="886460" cy="702051"/>
          </a:xfrm>
          <a:prstGeom prst="line">
            <a:avLst/>
          </a:prstGeom>
          <a:ln w="38100">
            <a:solidFill>
              <a:srgbClr val="0E4A2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flipV="1">
            <a:off x="11374120" y="6203658"/>
            <a:ext cx="820058" cy="649462"/>
          </a:xfrm>
          <a:prstGeom prst="line">
            <a:avLst/>
          </a:prstGeom>
          <a:ln w="38100">
            <a:solidFill>
              <a:srgbClr val="84613B"/>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userDrawn="1"/>
        </p:nvGrpSpPr>
        <p:grpSpPr>
          <a:xfrm rot="10800000">
            <a:off x="8612778" y="0"/>
            <a:ext cx="3581400" cy="617401"/>
            <a:chOff x="0" y="5800453"/>
            <a:chExt cx="5294812" cy="1040674"/>
          </a:xfrm>
        </p:grpSpPr>
        <p:sp>
          <p:nvSpPr>
            <p:cNvPr id="19" name="Right Triangle 18"/>
            <p:cNvSpPr/>
            <p:nvPr userDrawn="1"/>
          </p:nvSpPr>
          <p:spPr>
            <a:xfrm>
              <a:off x="0" y="5800453"/>
              <a:ext cx="5294812" cy="1040674"/>
            </a:xfrm>
            <a:prstGeom prst="rtTriangle">
              <a:avLst/>
            </a:prstGeom>
            <a:solidFill>
              <a:srgbClr val="0D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sp>
          <p:nvSpPr>
            <p:cNvPr id="20" name="Right Triangle 19"/>
            <p:cNvSpPr/>
            <p:nvPr userDrawn="1"/>
          </p:nvSpPr>
          <p:spPr>
            <a:xfrm>
              <a:off x="0" y="6063399"/>
              <a:ext cx="5294812" cy="777728"/>
            </a:xfrm>
            <a:prstGeom prst="rtTriangle">
              <a:avLst/>
            </a:prstGeom>
            <a:solidFill>
              <a:srgbClr val="846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grpSp>
    </p:spTree>
    <p:extLst>
      <p:ext uri="{BB962C8B-B14F-4D97-AF65-F5344CB8AC3E}">
        <p14:creationId xmlns:p14="http://schemas.microsoft.com/office/powerpoint/2010/main" val="4093667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3152" y="2806065"/>
            <a:ext cx="9144000" cy="2387600"/>
          </a:xfrm>
        </p:spPr>
        <p:txBody>
          <a:bodyPr>
            <a:normAutofit fontScale="90000"/>
          </a:bodyPr>
          <a:lstStyle/>
          <a:p>
            <a:r>
              <a:rPr lang="en-US" sz="2700" u="sng" dirty="0" smtClean="0">
                <a:solidFill>
                  <a:schemeClr val="accent6">
                    <a:lumMod val="50000"/>
                  </a:schemeClr>
                </a:solidFill>
                <a:latin typeface="Times New Roman" panose="02020603050405020304" pitchFamily="18" charset="0"/>
                <a:cs typeface="Times New Roman" panose="02020603050405020304" pitchFamily="18" charset="0"/>
              </a:rPr>
              <a:t>TRAINING SESSIONS HELD ON GENDER SENSITIVITY</a:t>
            </a:r>
            <a:br>
              <a:rPr lang="en-US" sz="27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t/>
            </a:r>
            <a:b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t/>
            </a:r>
            <a:b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3100" dirty="0" smtClean="0">
                <a:solidFill>
                  <a:srgbClr val="84613B"/>
                </a:solidFill>
                <a:latin typeface="Times New Roman" panose="02020603050405020304" pitchFamily="18" charset="0"/>
                <a:ea typeface="+mn-ea"/>
                <a:cs typeface="Times New Roman" panose="02020603050405020304" pitchFamily="18" charset="0"/>
              </a:rPr>
              <a:t>August 12, 2026</a:t>
            </a:r>
            <a:br>
              <a:rPr lang="en-US" sz="3100" dirty="0" smtClean="0">
                <a:solidFill>
                  <a:srgbClr val="84613B"/>
                </a:solidFill>
                <a:latin typeface="Times New Roman" panose="02020603050405020304" pitchFamily="18" charset="0"/>
                <a:ea typeface="+mn-ea"/>
                <a:cs typeface="Times New Roman" panose="02020603050405020304" pitchFamily="18" charset="0"/>
              </a:rPr>
            </a:br>
            <a: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t/>
            </a:r>
            <a:b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2000" dirty="0" smtClean="0">
                <a:solidFill>
                  <a:srgbClr val="0D4927"/>
                </a:solidFill>
                <a:latin typeface="Times New Roman" panose="02020603050405020304" pitchFamily="18" charset="0"/>
                <a:cs typeface="Times New Roman" panose="02020603050405020304" pitchFamily="18" charset="0"/>
              </a:rPr>
              <a:t>In person </a:t>
            </a:r>
            <a:r>
              <a:rPr lang="en-US" sz="2000" dirty="0">
                <a:solidFill>
                  <a:srgbClr val="0D4927"/>
                </a:solidFill>
                <a:latin typeface="Times New Roman" panose="02020603050405020304" pitchFamily="18" charset="0"/>
                <a:cs typeface="Times New Roman" panose="02020603050405020304" pitchFamily="18" charset="0"/>
              </a:rPr>
              <a:t>training sessions on Gender Sensitivity </a:t>
            </a:r>
            <a:r>
              <a:rPr lang="en-US" sz="2000" dirty="0" smtClean="0">
                <a:solidFill>
                  <a:srgbClr val="0D4927"/>
                </a:solidFill>
                <a:latin typeface="Times New Roman" panose="02020603050405020304" pitchFamily="18" charset="0"/>
                <a:cs typeface="Times New Roman" panose="02020603050405020304" pitchFamily="18" charset="0"/>
              </a:rPr>
              <a:t>was </a:t>
            </a:r>
            <a:r>
              <a:rPr lang="en-US" sz="2000" dirty="0">
                <a:solidFill>
                  <a:srgbClr val="0D4927"/>
                </a:solidFill>
                <a:latin typeface="Times New Roman" panose="02020603050405020304" pitchFamily="18" charset="0"/>
                <a:cs typeface="Times New Roman" panose="02020603050405020304" pitchFamily="18" charset="0"/>
              </a:rPr>
              <a:t>conducted </a:t>
            </a:r>
            <a:r>
              <a:rPr lang="en-US" sz="2000" dirty="0" smtClean="0">
                <a:solidFill>
                  <a:srgbClr val="0D4927"/>
                </a:solidFill>
                <a:latin typeface="Times New Roman" panose="02020603050405020304" pitchFamily="18" charset="0"/>
                <a:cs typeface="Times New Roman" panose="02020603050405020304" pitchFamily="18" charset="0"/>
              </a:rPr>
              <a:t>on August 12, </a:t>
            </a:r>
            <a:r>
              <a:rPr lang="en-US" sz="2000" dirty="0" smtClean="0">
                <a:solidFill>
                  <a:srgbClr val="0D4927"/>
                </a:solidFill>
                <a:latin typeface="Times New Roman" panose="02020603050405020304" pitchFamily="18" charset="0"/>
                <a:cs typeface="Times New Roman" panose="02020603050405020304" pitchFamily="18" charset="0"/>
              </a:rPr>
              <a:t>2026 in NIBAF. </a:t>
            </a:r>
            <a:r>
              <a:rPr lang="en-US" sz="2000" dirty="0">
                <a:solidFill>
                  <a:srgbClr val="0D4927"/>
                </a:solidFill>
                <a:latin typeface="Times New Roman" panose="02020603050405020304" pitchFamily="18" charset="0"/>
                <a:cs typeface="Times New Roman" panose="02020603050405020304" pitchFamily="18" charset="0"/>
              </a:rPr>
              <a:t>The </a:t>
            </a:r>
            <a:r>
              <a:rPr lang="en-US" sz="2000" dirty="0" smtClean="0">
                <a:solidFill>
                  <a:srgbClr val="0D4927"/>
                </a:solidFill>
                <a:latin typeface="Times New Roman" panose="02020603050405020304" pitchFamily="18" charset="0"/>
                <a:cs typeface="Times New Roman" panose="02020603050405020304" pitchFamily="18" charset="0"/>
              </a:rPr>
              <a:t>session was </a:t>
            </a:r>
            <a:r>
              <a:rPr lang="en-US" sz="2000" dirty="0">
                <a:solidFill>
                  <a:srgbClr val="0D4927"/>
                </a:solidFill>
                <a:latin typeface="Times New Roman" panose="02020603050405020304" pitchFamily="18" charset="0"/>
                <a:cs typeface="Times New Roman" panose="02020603050405020304" pitchFamily="18" charset="0"/>
              </a:rPr>
              <a:t>facilitated </a:t>
            </a:r>
            <a:r>
              <a:rPr lang="en-US" sz="2000" dirty="0" smtClean="0">
                <a:solidFill>
                  <a:srgbClr val="0D4927"/>
                </a:solidFill>
                <a:latin typeface="Times New Roman" panose="02020603050405020304" pitchFamily="18" charset="0"/>
                <a:cs typeface="Times New Roman" panose="02020603050405020304" pitchFamily="18" charset="0"/>
              </a:rPr>
              <a:t>by Mr. Sohail</a:t>
            </a:r>
            <a:r>
              <a:rPr lang="en-US" sz="2000" dirty="0">
                <a:solidFill>
                  <a:srgbClr val="0D4927"/>
                </a:solidFill>
                <a:latin typeface="Times New Roman" panose="02020603050405020304" pitchFamily="18" charset="0"/>
                <a:cs typeface="Times New Roman" panose="02020603050405020304" pitchFamily="18" charset="0"/>
              </a:rPr>
              <a:t> </a:t>
            </a:r>
            <a:r>
              <a:rPr lang="en-US" sz="2000" dirty="0" smtClean="0">
                <a:solidFill>
                  <a:srgbClr val="0D4927"/>
                </a:solidFill>
                <a:latin typeface="Times New Roman" panose="02020603050405020304" pitchFamily="18" charset="0"/>
                <a:cs typeface="Times New Roman" panose="02020603050405020304" pitchFamily="18" charset="0"/>
              </a:rPr>
              <a:t>Muhammed, </a:t>
            </a:r>
            <a:r>
              <a:rPr lang="en-US" sz="2000" dirty="0">
                <a:solidFill>
                  <a:srgbClr val="0D4927"/>
                </a:solidFill>
                <a:latin typeface="Times New Roman" panose="02020603050405020304" pitchFamily="18" charset="0"/>
                <a:cs typeface="Times New Roman" panose="02020603050405020304" pitchFamily="18" charset="0"/>
              </a:rPr>
              <a:t>who delivered comprehensive insights on fostering an inclusive and respectful workplace </a:t>
            </a:r>
            <a:r>
              <a:rPr lang="en-US" sz="2000" dirty="0" smtClean="0">
                <a:solidFill>
                  <a:srgbClr val="0D4927"/>
                </a:solidFill>
                <a:latin typeface="Times New Roman" panose="02020603050405020304" pitchFamily="18" charset="0"/>
                <a:cs typeface="Times New Roman" panose="02020603050405020304" pitchFamily="18" charset="0"/>
              </a:rPr>
              <a:t>environment. The </a:t>
            </a:r>
            <a:r>
              <a:rPr lang="en-US" sz="2000" dirty="0">
                <a:solidFill>
                  <a:srgbClr val="0D4927"/>
                </a:solidFill>
                <a:latin typeface="Times New Roman" panose="02020603050405020304" pitchFamily="18" charset="0"/>
                <a:cs typeface="Times New Roman" panose="02020603050405020304" pitchFamily="18" charset="0"/>
              </a:rPr>
              <a:t>training aimed to enhance awareness and understanding of gender-related issues, promote positive workplace behaviors, and encourage a culture of mutual respect. </a:t>
            </a:r>
            <a:br>
              <a:rPr lang="en-US" sz="2000" dirty="0">
                <a:solidFill>
                  <a:srgbClr val="0D4927"/>
                </a:solidFill>
                <a:latin typeface="Times New Roman" panose="02020603050405020304" pitchFamily="18" charset="0"/>
                <a:cs typeface="Times New Roman" panose="02020603050405020304" pitchFamily="18" charset="0"/>
              </a:rPr>
            </a:br>
            <a:r>
              <a:rPr lang="en-US" sz="2000" dirty="0" smtClean="0">
                <a:solidFill>
                  <a:srgbClr val="0D4927"/>
                </a:solidFill>
                <a:latin typeface="Times New Roman" panose="02020603050405020304" pitchFamily="18" charset="0"/>
                <a:cs typeface="Times New Roman" panose="02020603050405020304" pitchFamily="18" charset="0"/>
              </a:rPr>
              <a:t> Only 1 nominated </a:t>
            </a:r>
            <a:r>
              <a:rPr lang="en-US" sz="2000" dirty="0" smtClean="0">
                <a:solidFill>
                  <a:srgbClr val="0D4927"/>
                </a:solidFill>
                <a:latin typeface="Times New Roman" panose="02020603050405020304" pitchFamily="18" charset="0"/>
                <a:cs typeface="Times New Roman" panose="02020603050405020304" pitchFamily="18" charset="0"/>
              </a:rPr>
              <a:t>employee </a:t>
            </a:r>
            <a:r>
              <a:rPr lang="en-US" sz="2000" dirty="0" smtClean="0">
                <a:solidFill>
                  <a:srgbClr val="0D4927"/>
                </a:solidFill>
                <a:latin typeface="Times New Roman" panose="02020603050405020304" pitchFamily="18" charset="0"/>
                <a:cs typeface="Times New Roman" panose="02020603050405020304" pitchFamily="18" charset="0"/>
              </a:rPr>
              <a:t>was trained in this session.</a:t>
            </a:r>
            <a:r>
              <a:rPr lang="en-US" sz="2000" dirty="0"/>
              <a:t/>
            </a:r>
            <a:br>
              <a:rPr lang="en-US" sz="2000" dirty="0"/>
            </a:br>
            <a:r>
              <a:rPr lang="en-US" sz="2000" b="0" dirty="0">
                <a:solidFill>
                  <a:srgbClr val="0D4927"/>
                </a:solidFill>
                <a:latin typeface="Times New Roman" panose="02020603050405020304" pitchFamily="18" charset="0"/>
                <a:cs typeface="Times New Roman" panose="02020603050405020304" pitchFamily="18" charset="0"/>
              </a:rPr>
              <a:t/>
            </a:r>
            <a:br>
              <a:rPr lang="en-US" sz="2000" b="0" dirty="0">
                <a:solidFill>
                  <a:srgbClr val="0D4927"/>
                </a:solidFill>
                <a:latin typeface="Times New Roman" panose="02020603050405020304" pitchFamily="18" charset="0"/>
                <a:cs typeface="Times New Roman" panose="02020603050405020304" pitchFamily="18" charset="0"/>
              </a:rPr>
            </a:br>
            <a:endParaRPr lang="en-US" sz="2000" b="0" u="sng"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9464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67103" y="2321804"/>
            <a:ext cx="5500958" cy="2000548"/>
          </a:xfrm>
          <a:prstGeom prst="rect">
            <a:avLst/>
          </a:prstGeom>
          <a:noFill/>
        </p:spPr>
        <p:txBody>
          <a:bodyPr wrap="square" rtlCol="0">
            <a:spAutoFit/>
          </a:bodyPr>
          <a:lstStyle/>
          <a:p>
            <a:r>
              <a:rPr lang="en-US" sz="2800" b="1" u="sng" dirty="0">
                <a:solidFill>
                  <a:schemeClr val="accent6">
                    <a:lumMod val="50000"/>
                  </a:schemeClr>
                </a:solidFill>
                <a:latin typeface="Times New Roman" panose="02020603050405020304" pitchFamily="18" charset="0"/>
                <a:cs typeface="Times New Roman" panose="02020603050405020304" pitchFamily="18" charset="0"/>
              </a:rPr>
              <a:t>TRAINING DAY 1 </a:t>
            </a:r>
          </a:p>
          <a:p>
            <a:endParaRPr lang="en-US" sz="2400" b="1" dirty="0">
              <a:solidFill>
                <a:schemeClr val="accent6">
                  <a:lumMod val="50000"/>
                </a:schemeClr>
              </a:solidFill>
              <a:latin typeface="Times New Roman" panose="02020603050405020304" pitchFamily="18" charset="0"/>
              <a:cs typeface="Times New Roman" panose="02020603050405020304" pitchFamily="18" charset="0"/>
            </a:endParaRPr>
          </a:p>
          <a:p>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Date</a:t>
            </a:r>
            <a:r>
              <a:rPr lang="en-US" sz="2000" b="1" dirty="0" smtClean="0">
                <a:latin typeface="Times New Roman" panose="02020603050405020304" pitchFamily="18" charset="0"/>
                <a:cs typeface="Times New Roman" panose="02020603050405020304" pitchFamily="18" charset="0"/>
              </a:rPr>
              <a:t> : </a:t>
            </a:r>
            <a:r>
              <a:rPr lang="en-US" sz="2400" b="1" dirty="0" smtClean="0">
                <a:solidFill>
                  <a:srgbClr val="84613B"/>
                </a:solidFill>
                <a:latin typeface="Times New Roman" panose="02020603050405020304" pitchFamily="18" charset="0"/>
                <a:cs typeface="Times New Roman" panose="02020603050405020304" pitchFamily="18" charset="0"/>
              </a:rPr>
              <a:t>August 12, 2026</a:t>
            </a:r>
            <a:endParaRPr lang="en-US" sz="2000" b="1" dirty="0" smtClean="0">
              <a:solidFill>
                <a:srgbClr val="84613B"/>
              </a:solidFill>
              <a:latin typeface="Times New Roman" panose="02020603050405020304" pitchFamily="18" charset="0"/>
              <a:cs typeface="Times New Roman" panose="02020603050405020304" pitchFamily="18" charset="0"/>
            </a:endParaRPr>
          </a:p>
          <a:p>
            <a:endParaRPr lang="en-US" sz="2400" b="1" dirty="0" smtClean="0">
              <a:solidFill>
                <a:schemeClr val="accent6">
                  <a:lumMod val="50000"/>
                </a:schemeClr>
              </a:solidFill>
              <a:latin typeface="Times New Roman" panose="02020603050405020304" pitchFamily="18" charset="0"/>
              <a:cs typeface="Times New Roman" panose="02020603050405020304" pitchFamily="18" charset="0"/>
            </a:endParaRPr>
          </a:p>
          <a:p>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No </a:t>
            </a:r>
            <a:r>
              <a:rPr lang="en-US" sz="2400" b="1" dirty="0">
                <a:solidFill>
                  <a:schemeClr val="accent6">
                    <a:lumMod val="50000"/>
                  </a:schemeClr>
                </a:solidFill>
                <a:latin typeface="Times New Roman" panose="02020603050405020304" pitchFamily="18" charset="0"/>
                <a:cs typeface="Times New Roman" panose="02020603050405020304" pitchFamily="18" charset="0"/>
              </a:rPr>
              <a:t>o</a:t>
            </a:r>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f Participants </a:t>
            </a:r>
            <a:r>
              <a:rPr lang="en-US" sz="2000" b="1" smtClean="0">
                <a:latin typeface="Times New Roman" panose="02020603050405020304" pitchFamily="18" charset="0"/>
                <a:cs typeface="Times New Roman" panose="02020603050405020304" pitchFamily="18" charset="0"/>
              </a:rPr>
              <a:t>: </a:t>
            </a:r>
            <a:r>
              <a:rPr lang="en-US" sz="2400" b="1" smtClean="0">
                <a:solidFill>
                  <a:srgbClr val="84613B"/>
                </a:solidFill>
                <a:latin typeface="Times New Roman" panose="02020603050405020304" pitchFamily="18" charset="0"/>
                <a:cs typeface="Times New Roman" panose="02020603050405020304" pitchFamily="18" charset="0"/>
              </a:rPr>
              <a:t>01</a:t>
            </a:r>
            <a:endParaRPr lang="en-US" sz="2400" b="1" dirty="0">
              <a:solidFill>
                <a:srgbClr val="84613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24018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1086</TotalTime>
  <Words>20</Words>
  <Application>Microsoft Office PowerPoint</Application>
  <PresentationFormat>Widescreen</PresentationFormat>
  <Paragraphs>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TRAINING SESSIONS HELD ON GENDER SENSITIVITY   August 12, 2026  In person training sessions on Gender Sensitivity was conducted on August 12, 2026 in NIBAF. The session was facilitated by Mr. Sohail Muhammed, who delivered comprehensive insights on fostering an inclusive and respectful workplace environment. The training aimed to enhance awareness and understanding of gender-related issues, promote positive workplace behaviors, and encourage a culture of mutual respect.   Only 1 nominated employee was trained in this session.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Ata Hussain</dc:creator>
  <cp:lastModifiedBy>Araiz Ahmed Khan/Marketing Div/Head Office/Sindh Bank</cp:lastModifiedBy>
  <cp:revision>77</cp:revision>
  <cp:lastPrinted>2026-04-27T07:51:56Z</cp:lastPrinted>
  <dcterms:created xsi:type="dcterms:W3CDTF">2022-01-21T13:44:30Z</dcterms:created>
  <dcterms:modified xsi:type="dcterms:W3CDTF">2026-10-15T04:59:19Z</dcterms:modified>
</cp:coreProperties>
</file>